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28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2" r:id="rId17"/>
    <p:sldId id="273" r:id="rId18"/>
    <p:sldId id="274" r:id="rId19"/>
    <p:sldId id="275" r:id="rId20"/>
    <p:sldId id="276" r:id="rId21"/>
    <p:sldId id="279" r:id="rId22"/>
    <p:sldId id="280" r:id="rId23"/>
    <p:sldId id="28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snapToGrid="0">
      <p:cViewPr varScale="1">
        <p:scale>
          <a:sx n="68" d="100"/>
          <a:sy n="68" d="100"/>
        </p:scale>
        <p:origin x="-864" y="-11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89E92A-BB53-4A6F-AAC3-E05F5ADDADE2}" type="datetimeFigureOut">
              <a:rPr lang="en-US" smtClean="0"/>
              <a:t>2/7/21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6D4229-6881-4EAC-A260-7F39CF8978A0}" type="slidenum">
              <a:rPr lang="en-US" smtClean="0"/>
              <a:t>‹#›</a:t>
            </a:fld>
            <a:endParaRPr lang="en-US"/>
          </a:p>
        </p:txBody>
      </p:sp>
    </p:spTree>
    <p:extLst>
      <p:ext uri="{BB962C8B-B14F-4D97-AF65-F5344CB8AC3E}">
        <p14:creationId xmlns:p14="http://schemas.microsoft.com/office/powerpoint/2010/main" val="3336557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5BE78-CEBE-45B4-AE51-3FC6C33359BF}" type="datetimeFigureOut">
              <a:rPr lang="en-US" smtClean="0"/>
              <a:t>2/7/21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072E2F-B104-4643-B32A-E47FA50B8FC1}" type="slidenum">
              <a:rPr lang="en-US" smtClean="0"/>
              <a:t>‹#›</a:t>
            </a:fld>
            <a:endParaRPr lang="en-US"/>
          </a:p>
        </p:txBody>
      </p:sp>
    </p:spTree>
    <p:extLst>
      <p:ext uri="{BB962C8B-B14F-4D97-AF65-F5344CB8AC3E}">
        <p14:creationId xmlns:p14="http://schemas.microsoft.com/office/powerpoint/2010/main" val="2158835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House_of_Plantagenet" TargetMode="External"/><Relationship Id="rId4" Type="http://schemas.openxmlformats.org/officeDocument/2006/relationships/hyperlink" Target="https://en.wikipedia.org/wiki/Kingdom_of_England" TargetMode="External"/><Relationship Id="rId5" Type="http://schemas.openxmlformats.org/officeDocument/2006/relationships/hyperlink" Target="https://en.wikipedia.org/wiki/House_of_Valois" TargetMode="External"/><Relationship Id="rId6" Type="http://schemas.openxmlformats.org/officeDocument/2006/relationships/hyperlink" Target="https://en.wikipedia.org/wiki/Kingdom_of_France" TargetMode="External"/><Relationship Id="rId7" Type="http://schemas.openxmlformats.org/officeDocument/2006/relationships/hyperlink" Target="https://en.wikipedia.org/wiki/Chivalry" TargetMode="External"/><Relationship Id="rId8" Type="http://schemas.openxmlformats.org/officeDocument/2006/relationships/hyperlink" Target="https://en.wikipedia.org/wiki/List_of_English_monarchs" TargetMode="External"/><Relationship Id="rId9" Type="http://schemas.openxmlformats.org/officeDocument/2006/relationships/hyperlink" Target="https://en.wikipedia.org/wiki/Edward_II_of_England"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smtClean="0"/>
              <a:t>Hundred Years' War</a:t>
            </a:r>
            <a:r>
              <a:rPr lang="en-US" dirty="0" smtClean="0"/>
              <a:t> is the modern term for a series of conflicts waged from 1337 to 1453 by the </a:t>
            </a:r>
            <a:r>
              <a:rPr lang="en-US" dirty="0" smtClean="0">
                <a:hlinkClick r:id="rId3" tooltip="House of Plantagenet"/>
              </a:rPr>
              <a:t>House of Plantagenet</a:t>
            </a:r>
            <a:r>
              <a:rPr lang="en-US" dirty="0" smtClean="0"/>
              <a:t>, rulers of the </a:t>
            </a:r>
            <a:r>
              <a:rPr lang="en-US" dirty="0" smtClean="0">
                <a:hlinkClick r:id="rId4" tooltip="Kingdom of England"/>
              </a:rPr>
              <a:t>Kingdom of England</a:t>
            </a:r>
            <a:r>
              <a:rPr lang="en-US" dirty="0" smtClean="0"/>
              <a:t>, against the </a:t>
            </a:r>
            <a:r>
              <a:rPr lang="en-US" dirty="0" smtClean="0">
                <a:hlinkClick r:id="rId5" tooltip="House of Valois"/>
              </a:rPr>
              <a:t>House of Valois</a:t>
            </a:r>
            <a:r>
              <a:rPr lang="en-US" dirty="0" smtClean="0"/>
              <a:t>, rulers of the </a:t>
            </a:r>
            <a:r>
              <a:rPr lang="en-US" dirty="0" smtClean="0">
                <a:hlinkClick r:id="rId6" tooltip="Kingdom of France"/>
              </a:rPr>
              <a:t>Kingdom of France</a:t>
            </a:r>
            <a:r>
              <a:rPr lang="en-US" dirty="0" smtClean="0"/>
              <a:t>, for control of the Kingdom of France. Each side drew many allies into the war. It was one of the most notable conflicts of the Middle Ages, in which five generations of kings from two rival dynasties fought for the throne of the largest kingdom in Western Europe. The war marked both the height of </a:t>
            </a:r>
            <a:r>
              <a:rPr lang="en-US" dirty="0" smtClean="0">
                <a:hlinkClick r:id="rId7" tooltip="Chivalry"/>
              </a:rPr>
              <a:t>chivalry</a:t>
            </a:r>
            <a:r>
              <a:rPr lang="en-US" dirty="0" smtClean="0"/>
              <a:t> and its subsequent decline, and the development of strong national identities in both countries.</a:t>
            </a:r>
          </a:p>
          <a:p>
            <a:endParaRPr lang="en-US" dirty="0" smtClean="0"/>
          </a:p>
          <a:p>
            <a:r>
              <a:rPr lang="en-US" b="1" dirty="0" smtClean="0"/>
              <a:t>Edward III</a:t>
            </a:r>
            <a:r>
              <a:rPr lang="en-US" dirty="0" smtClean="0"/>
              <a:t> (13 November 1312 – 21 June 1377) was </a:t>
            </a:r>
            <a:r>
              <a:rPr lang="en-US" dirty="0" smtClean="0">
                <a:hlinkClick r:id="rId8" tooltip="List of English monarchs"/>
              </a:rPr>
              <a:t>King of England</a:t>
            </a:r>
            <a:r>
              <a:rPr lang="en-US" dirty="0" smtClean="0"/>
              <a:t> from 25 January 1327 until his death; he is noted for his military success and for restoring royal authority after the disastrous and unorthodox reign of his father, </a:t>
            </a:r>
            <a:r>
              <a:rPr lang="en-US" dirty="0" smtClean="0">
                <a:hlinkClick r:id="rId9" tooltip="Edward II of England"/>
              </a:rPr>
              <a:t>Edward II</a:t>
            </a:r>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F072E2F-B104-4643-B32A-E47FA50B8FC1}" type="slidenum">
              <a:rPr lang="en-US" smtClean="0"/>
              <a:t>4</a:t>
            </a:fld>
            <a:endParaRPr lang="en-US"/>
          </a:p>
        </p:txBody>
      </p:sp>
    </p:spTree>
    <p:extLst>
      <p:ext uri="{BB962C8B-B14F-4D97-AF65-F5344CB8AC3E}">
        <p14:creationId xmlns:p14="http://schemas.microsoft.com/office/powerpoint/2010/main" val="195916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journey to a sacred place or shrine. 2. A long journey or search, especially one of exalted purpose or moral significance.</a:t>
            </a:r>
            <a:endParaRPr lang="en-US" dirty="0"/>
          </a:p>
        </p:txBody>
      </p:sp>
      <p:sp>
        <p:nvSpPr>
          <p:cNvPr id="4" name="Slide Number Placeholder 3"/>
          <p:cNvSpPr>
            <a:spLocks noGrp="1"/>
          </p:cNvSpPr>
          <p:nvPr>
            <p:ph type="sldNum" sz="quarter" idx="10"/>
          </p:nvPr>
        </p:nvSpPr>
        <p:spPr/>
        <p:txBody>
          <a:bodyPr/>
          <a:lstStyle/>
          <a:p>
            <a:fld id="{0F072E2F-B104-4643-B32A-E47FA50B8FC1}" type="slidenum">
              <a:rPr lang="en-US" smtClean="0"/>
              <a:t>5</a:t>
            </a:fld>
            <a:endParaRPr lang="en-US"/>
          </a:p>
        </p:txBody>
      </p:sp>
    </p:spTree>
    <p:extLst>
      <p:ext uri="{BB962C8B-B14F-4D97-AF65-F5344CB8AC3E}">
        <p14:creationId xmlns:p14="http://schemas.microsoft.com/office/powerpoint/2010/main" val="1246043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072E2F-B104-4643-B32A-E47FA50B8FC1}" type="slidenum">
              <a:rPr lang="en-US" smtClean="0"/>
              <a:t>17</a:t>
            </a:fld>
            <a:endParaRPr lang="en-US"/>
          </a:p>
        </p:txBody>
      </p:sp>
    </p:spTree>
    <p:extLst>
      <p:ext uri="{BB962C8B-B14F-4D97-AF65-F5344CB8AC3E}">
        <p14:creationId xmlns:p14="http://schemas.microsoft.com/office/powerpoint/2010/main" val="1528061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https://en.wikipedia.org/wiki/Sark</a:t>
            </a:r>
          </a:p>
          <a:p>
            <a:endParaRPr lang="en-US" dirty="0"/>
          </a:p>
        </p:txBody>
      </p:sp>
      <p:sp>
        <p:nvSpPr>
          <p:cNvPr id="4" name="Slide Number Placeholder 3"/>
          <p:cNvSpPr>
            <a:spLocks noGrp="1"/>
          </p:cNvSpPr>
          <p:nvPr>
            <p:ph type="sldNum" sz="quarter" idx="10"/>
          </p:nvPr>
        </p:nvSpPr>
        <p:spPr/>
        <p:txBody>
          <a:bodyPr/>
          <a:lstStyle/>
          <a:p>
            <a:fld id="{0F072E2F-B104-4643-B32A-E47FA50B8FC1}" type="slidenum">
              <a:rPr lang="en-US" smtClean="0"/>
              <a:t>20</a:t>
            </a:fld>
            <a:endParaRPr lang="en-US"/>
          </a:p>
        </p:txBody>
      </p:sp>
    </p:spTree>
    <p:extLst>
      <p:ext uri="{BB962C8B-B14F-4D97-AF65-F5344CB8AC3E}">
        <p14:creationId xmlns:p14="http://schemas.microsoft.com/office/powerpoint/2010/main" val="1580302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5D38362-0A9F-4BAF-B605-CE33173446F3}" type="datetimeFigureOut">
              <a:rPr lang="en-US" smtClean="0"/>
              <a:t>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D7D04C-34F4-4312-B2D1-5DEB06AC533C}" type="slidenum">
              <a:rPr lang="en-US" smtClean="0"/>
              <a:t>‹#›</a:t>
            </a:fld>
            <a:endParaRPr lang="en-US" dirty="0"/>
          </a:p>
        </p:txBody>
      </p:sp>
    </p:spTree>
    <p:extLst>
      <p:ext uri="{BB962C8B-B14F-4D97-AF65-F5344CB8AC3E}">
        <p14:creationId xmlns:p14="http://schemas.microsoft.com/office/powerpoint/2010/main" val="772925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D38362-0A9F-4BAF-B605-CE33173446F3}" type="datetimeFigureOut">
              <a:rPr lang="en-US" smtClean="0"/>
              <a:t>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D7D04C-34F4-4312-B2D1-5DEB06AC533C}" type="slidenum">
              <a:rPr lang="en-US" smtClean="0"/>
              <a:t>‹#›</a:t>
            </a:fld>
            <a:endParaRPr lang="en-US" dirty="0"/>
          </a:p>
        </p:txBody>
      </p:sp>
    </p:spTree>
    <p:extLst>
      <p:ext uri="{BB962C8B-B14F-4D97-AF65-F5344CB8AC3E}">
        <p14:creationId xmlns:p14="http://schemas.microsoft.com/office/powerpoint/2010/main" val="2099890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D38362-0A9F-4BAF-B605-CE33173446F3}" type="datetimeFigureOut">
              <a:rPr lang="en-US" smtClean="0"/>
              <a:t>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D7D04C-34F4-4312-B2D1-5DEB06AC533C}" type="slidenum">
              <a:rPr lang="en-US" smtClean="0"/>
              <a:t>‹#›</a:t>
            </a:fld>
            <a:endParaRPr lang="en-US" dirty="0"/>
          </a:p>
        </p:txBody>
      </p:sp>
    </p:spTree>
    <p:extLst>
      <p:ext uri="{BB962C8B-B14F-4D97-AF65-F5344CB8AC3E}">
        <p14:creationId xmlns:p14="http://schemas.microsoft.com/office/powerpoint/2010/main" val="1492284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D38362-0A9F-4BAF-B605-CE33173446F3}" type="datetimeFigureOut">
              <a:rPr lang="en-US" smtClean="0"/>
              <a:t>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D7D04C-34F4-4312-B2D1-5DEB06AC533C}" type="slidenum">
              <a:rPr lang="en-US" smtClean="0"/>
              <a:t>‹#›</a:t>
            </a:fld>
            <a:endParaRPr lang="en-US" dirty="0"/>
          </a:p>
        </p:txBody>
      </p:sp>
    </p:spTree>
    <p:extLst>
      <p:ext uri="{BB962C8B-B14F-4D97-AF65-F5344CB8AC3E}">
        <p14:creationId xmlns:p14="http://schemas.microsoft.com/office/powerpoint/2010/main" val="3358036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D38362-0A9F-4BAF-B605-CE33173446F3}" type="datetimeFigureOut">
              <a:rPr lang="en-US" smtClean="0"/>
              <a:t>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D7D04C-34F4-4312-B2D1-5DEB06AC533C}" type="slidenum">
              <a:rPr lang="en-US" smtClean="0"/>
              <a:t>‹#›</a:t>
            </a:fld>
            <a:endParaRPr lang="en-US" dirty="0"/>
          </a:p>
        </p:txBody>
      </p:sp>
    </p:spTree>
    <p:extLst>
      <p:ext uri="{BB962C8B-B14F-4D97-AF65-F5344CB8AC3E}">
        <p14:creationId xmlns:p14="http://schemas.microsoft.com/office/powerpoint/2010/main" val="459050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D38362-0A9F-4BAF-B605-CE33173446F3}" type="datetimeFigureOut">
              <a:rPr lang="en-US" smtClean="0"/>
              <a:t>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D7D04C-34F4-4312-B2D1-5DEB06AC533C}" type="slidenum">
              <a:rPr lang="en-US" smtClean="0"/>
              <a:t>‹#›</a:t>
            </a:fld>
            <a:endParaRPr lang="en-US" dirty="0"/>
          </a:p>
        </p:txBody>
      </p:sp>
    </p:spTree>
    <p:extLst>
      <p:ext uri="{BB962C8B-B14F-4D97-AF65-F5344CB8AC3E}">
        <p14:creationId xmlns:p14="http://schemas.microsoft.com/office/powerpoint/2010/main" val="2262143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D38362-0A9F-4BAF-B605-CE33173446F3}" type="datetimeFigureOut">
              <a:rPr lang="en-US" smtClean="0"/>
              <a:t>2/7/21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CD7D04C-34F4-4312-B2D1-5DEB06AC533C}" type="slidenum">
              <a:rPr lang="en-US" smtClean="0"/>
              <a:t>‹#›</a:t>
            </a:fld>
            <a:endParaRPr lang="en-US" dirty="0"/>
          </a:p>
        </p:txBody>
      </p:sp>
    </p:spTree>
    <p:extLst>
      <p:ext uri="{BB962C8B-B14F-4D97-AF65-F5344CB8AC3E}">
        <p14:creationId xmlns:p14="http://schemas.microsoft.com/office/powerpoint/2010/main" val="203609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5D38362-0A9F-4BAF-B605-CE33173446F3}" type="datetimeFigureOut">
              <a:rPr lang="en-US" smtClean="0"/>
              <a:t>2/7/21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CD7D04C-34F4-4312-B2D1-5DEB06AC533C}" type="slidenum">
              <a:rPr lang="en-US" smtClean="0"/>
              <a:t>‹#›</a:t>
            </a:fld>
            <a:endParaRPr lang="en-US" dirty="0"/>
          </a:p>
        </p:txBody>
      </p:sp>
    </p:spTree>
    <p:extLst>
      <p:ext uri="{BB962C8B-B14F-4D97-AF65-F5344CB8AC3E}">
        <p14:creationId xmlns:p14="http://schemas.microsoft.com/office/powerpoint/2010/main" val="2883152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D38362-0A9F-4BAF-B605-CE33173446F3}" type="datetimeFigureOut">
              <a:rPr lang="en-US" smtClean="0"/>
              <a:t>2/7/21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CD7D04C-34F4-4312-B2D1-5DEB06AC533C}" type="slidenum">
              <a:rPr lang="en-US" smtClean="0"/>
              <a:t>‹#›</a:t>
            </a:fld>
            <a:endParaRPr lang="en-US" dirty="0"/>
          </a:p>
        </p:txBody>
      </p:sp>
    </p:spTree>
    <p:extLst>
      <p:ext uri="{BB962C8B-B14F-4D97-AF65-F5344CB8AC3E}">
        <p14:creationId xmlns:p14="http://schemas.microsoft.com/office/powerpoint/2010/main" val="3522190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D38362-0A9F-4BAF-B605-CE33173446F3}" type="datetimeFigureOut">
              <a:rPr lang="en-US" smtClean="0"/>
              <a:t>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D7D04C-34F4-4312-B2D1-5DEB06AC533C}" type="slidenum">
              <a:rPr lang="en-US" smtClean="0"/>
              <a:t>‹#›</a:t>
            </a:fld>
            <a:endParaRPr lang="en-US" dirty="0"/>
          </a:p>
        </p:txBody>
      </p:sp>
    </p:spTree>
    <p:extLst>
      <p:ext uri="{BB962C8B-B14F-4D97-AF65-F5344CB8AC3E}">
        <p14:creationId xmlns:p14="http://schemas.microsoft.com/office/powerpoint/2010/main" val="2467210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D38362-0A9F-4BAF-B605-CE33173446F3}" type="datetimeFigureOut">
              <a:rPr lang="en-US" smtClean="0"/>
              <a:t>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D7D04C-34F4-4312-B2D1-5DEB06AC533C}" type="slidenum">
              <a:rPr lang="en-US" smtClean="0"/>
              <a:t>‹#›</a:t>
            </a:fld>
            <a:endParaRPr lang="en-US" dirty="0"/>
          </a:p>
        </p:txBody>
      </p:sp>
    </p:spTree>
    <p:extLst>
      <p:ext uri="{BB962C8B-B14F-4D97-AF65-F5344CB8AC3E}">
        <p14:creationId xmlns:p14="http://schemas.microsoft.com/office/powerpoint/2010/main" val="32502106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D38362-0A9F-4BAF-B605-CE33173446F3}" type="datetimeFigureOut">
              <a:rPr lang="en-US" smtClean="0"/>
              <a:t>2/7/21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D7D04C-34F4-4312-B2D1-5DEB06AC533C}" type="slidenum">
              <a:rPr lang="en-US" smtClean="0"/>
              <a:t>‹#›</a:t>
            </a:fld>
            <a:endParaRPr lang="en-US" dirty="0"/>
          </a:p>
        </p:txBody>
      </p:sp>
    </p:spTree>
    <p:extLst>
      <p:ext uri="{BB962C8B-B14F-4D97-AF65-F5344CB8AC3E}">
        <p14:creationId xmlns:p14="http://schemas.microsoft.com/office/powerpoint/2010/main" val="42747572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smtClean="0"/>
              <a:t>The Canterbury Tales</a:t>
            </a:r>
            <a:endParaRPr lang="en-US" i="1" dirty="0"/>
          </a:p>
        </p:txBody>
      </p:sp>
      <p:sp>
        <p:nvSpPr>
          <p:cNvPr id="3" name="Subtitle 2"/>
          <p:cNvSpPr>
            <a:spLocks noGrp="1"/>
          </p:cNvSpPr>
          <p:nvPr>
            <p:ph type="subTitle" idx="1"/>
          </p:nvPr>
        </p:nvSpPr>
        <p:spPr/>
        <p:txBody>
          <a:bodyPr/>
          <a:lstStyle/>
          <a:p>
            <a:r>
              <a:rPr lang="en-US" dirty="0" smtClean="0"/>
              <a:t>Geoffrey Chaucer</a:t>
            </a:r>
          </a:p>
          <a:p>
            <a:endParaRPr lang="en-US" dirty="0"/>
          </a:p>
          <a:p>
            <a:r>
              <a:rPr lang="en-US" smtClean="0"/>
              <a:t>English </a:t>
            </a:r>
            <a:r>
              <a:rPr lang="en-US" dirty="0" smtClean="0"/>
              <a:t>12</a:t>
            </a:r>
            <a:endParaRPr lang="en-US" dirty="0"/>
          </a:p>
        </p:txBody>
      </p:sp>
    </p:spTree>
    <p:extLst>
      <p:ext uri="{BB962C8B-B14F-4D97-AF65-F5344CB8AC3E}">
        <p14:creationId xmlns:p14="http://schemas.microsoft.com/office/powerpoint/2010/main" val="19705860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One answer:  Religion</a:t>
            </a:r>
            <a:endParaRPr lang="en-US" sz="5400" b="1" dirty="0"/>
          </a:p>
        </p:txBody>
      </p:sp>
      <p:sp>
        <p:nvSpPr>
          <p:cNvPr id="3" name="Content Placeholder 2"/>
          <p:cNvSpPr>
            <a:spLocks noGrp="1"/>
          </p:cNvSpPr>
          <p:nvPr>
            <p:ph sz="half" idx="1"/>
          </p:nvPr>
        </p:nvSpPr>
        <p:spPr/>
        <p:txBody>
          <a:bodyPr/>
          <a:lstStyle/>
          <a:p>
            <a:r>
              <a:rPr lang="en-US" dirty="0" smtClean="0"/>
              <a:t>Canterbury has always been an important religious center in England.</a:t>
            </a:r>
          </a:p>
          <a:p>
            <a:r>
              <a:rPr lang="en-US" dirty="0" smtClean="0"/>
              <a:t>St. Augustine (seen in stained glass from the Canterbury Cathedral) was sent by Pope Gregory the Great to establish the Catholic faith in the country</a:t>
            </a:r>
          </a:p>
          <a:p>
            <a:r>
              <a:rPr lang="en-US" dirty="0" smtClean="0"/>
              <a:t>Religion played an important part in medieval life.</a:t>
            </a:r>
            <a:endParaRPr lang="en-US" dirty="0"/>
          </a:p>
        </p:txBody>
      </p:sp>
      <p:pic>
        <p:nvPicPr>
          <p:cNvPr id="5" name="Content Placeholder 4"/>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7117104" y="1825625"/>
            <a:ext cx="3291792" cy="4351338"/>
          </a:xfrm>
        </p:spPr>
      </p:pic>
    </p:spTree>
    <p:extLst>
      <p:ext uri="{BB962C8B-B14F-4D97-AF65-F5344CB8AC3E}">
        <p14:creationId xmlns:p14="http://schemas.microsoft.com/office/powerpoint/2010/main" val="28016961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FF00"/>
                </a:solidFill>
              </a:rPr>
              <a:t>Why was religion important?</a:t>
            </a:r>
            <a:endParaRPr lang="en-US" sz="5400" b="1" dirty="0">
              <a:solidFill>
                <a:srgbClr val="FFFF00"/>
              </a:solidFill>
            </a:endParaRPr>
          </a:p>
        </p:txBody>
      </p:sp>
      <p:sp>
        <p:nvSpPr>
          <p:cNvPr id="3" name="Content Placeholder 2"/>
          <p:cNvSpPr>
            <a:spLocks noGrp="1"/>
          </p:cNvSpPr>
          <p:nvPr>
            <p:ph idx="1"/>
          </p:nvPr>
        </p:nvSpPr>
        <p:spPr/>
        <p:txBody>
          <a:bodyPr/>
          <a:lstStyle/>
          <a:p>
            <a:r>
              <a:rPr lang="en-US" dirty="0" smtClean="0"/>
              <a:t>It’s the Middle Ages</a:t>
            </a:r>
          </a:p>
          <a:p>
            <a:pPr lvl="1"/>
            <a:r>
              <a:rPr lang="en-US" dirty="0" smtClean="0"/>
              <a:t>Plague</a:t>
            </a:r>
          </a:p>
          <a:p>
            <a:pPr lvl="1"/>
            <a:r>
              <a:rPr lang="en-US" dirty="0" smtClean="0"/>
              <a:t>Warfare</a:t>
            </a:r>
          </a:p>
          <a:p>
            <a:pPr lvl="1"/>
            <a:r>
              <a:rPr lang="en-US" dirty="0" smtClean="0"/>
              <a:t>High infant mortality rate</a:t>
            </a:r>
          </a:p>
          <a:p>
            <a:pPr lvl="1"/>
            <a:r>
              <a:rPr lang="en-US" dirty="0" smtClean="0"/>
              <a:t>Short life expectancy</a:t>
            </a:r>
          </a:p>
          <a:p>
            <a:pPr lvl="2"/>
            <a:r>
              <a:rPr lang="en-US" dirty="0" smtClean="0"/>
              <a:t>…and if you were a peasant, you lived your whole life in harsh conditions</a:t>
            </a:r>
          </a:p>
          <a:p>
            <a:pPr lvl="1"/>
            <a:r>
              <a:rPr lang="en-US" dirty="0" smtClean="0"/>
              <a:t>About the best thing that you had to look forward to was dying and going to heaven</a:t>
            </a:r>
            <a:endParaRPr lang="en-US" dirty="0"/>
          </a:p>
        </p:txBody>
      </p:sp>
    </p:spTree>
    <p:extLst>
      <p:ext uri="{BB962C8B-B14F-4D97-AF65-F5344CB8AC3E}">
        <p14:creationId xmlns:p14="http://schemas.microsoft.com/office/powerpoint/2010/main" val="21480374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Also, Canterbury was a Pilgrimage Site</a:t>
            </a:r>
            <a:endParaRPr lang="en-US" dirty="0"/>
          </a:p>
        </p:txBody>
      </p:sp>
      <p:sp>
        <p:nvSpPr>
          <p:cNvPr id="3" name="Content Placeholder 2"/>
          <p:cNvSpPr>
            <a:spLocks noGrp="1"/>
          </p:cNvSpPr>
          <p:nvPr>
            <p:ph idx="1"/>
          </p:nvPr>
        </p:nvSpPr>
        <p:spPr/>
        <p:txBody>
          <a:bodyPr/>
          <a:lstStyle/>
          <a:p>
            <a:r>
              <a:rPr lang="en-US" dirty="0" smtClean="0"/>
              <a:t>People of all classes went on pilgrimages to holy sites to ask for help with medical, financial, or other problems.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29450" y="2591594"/>
            <a:ext cx="2857500" cy="2819400"/>
          </a:xfrm>
          <a:prstGeom prst="rect">
            <a:avLst/>
          </a:prstGeom>
        </p:spPr>
      </p:pic>
    </p:spTree>
    <p:extLst>
      <p:ext uri="{BB962C8B-B14F-4D97-AF65-F5344CB8AC3E}">
        <p14:creationId xmlns:p14="http://schemas.microsoft.com/office/powerpoint/2010/main" val="23299046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Shrine of St. Thomas </a:t>
            </a:r>
            <a:r>
              <a:rPr lang="en-US" dirty="0" err="1" smtClean="0"/>
              <a:t>à</a:t>
            </a:r>
            <a:r>
              <a:rPr lang="en-US" dirty="0" smtClean="0"/>
              <a:t> </a:t>
            </a:r>
            <a:r>
              <a:rPr lang="en-US" dirty="0" smtClean="0"/>
              <a:t>Becket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533650" y="1690688"/>
            <a:ext cx="2120900" cy="3810000"/>
          </a:xfr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32614" y="1387928"/>
            <a:ext cx="6461760" cy="4846320"/>
          </a:xfrm>
          <a:prstGeom prst="rect">
            <a:avLst/>
          </a:prstGeom>
        </p:spPr>
      </p:pic>
    </p:spTree>
    <p:extLst>
      <p:ext uri="{BB962C8B-B14F-4D97-AF65-F5344CB8AC3E}">
        <p14:creationId xmlns:p14="http://schemas.microsoft.com/office/powerpoint/2010/main" val="10772196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 Thomas </a:t>
            </a:r>
            <a:r>
              <a:rPr lang="en-US" dirty="0" err="1"/>
              <a:t>à</a:t>
            </a:r>
            <a:r>
              <a:rPr lang="en-US" dirty="0"/>
              <a:t> </a:t>
            </a:r>
            <a:r>
              <a:rPr lang="en-US" dirty="0"/>
              <a:t>Becket</a:t>
            </a:r>
          </a:p>
        </p:txBody>
      </p:sp>
      <p:sp>
        <p:nvSpPr>
          <p:cNvPr id="3" name="Content Placeholder 2"/>
          <p:cNvSpPr>
            <a:spLocks noGrp="1"/>
          </p:cNvSpPr>
          <p:nvPr>
            <p:ph sz="half" idx="1"/>
          </p:nvPr>
        </p:nvSpPr>
        <p:spPr/>
        <p:txBody>
          <a:bodyPr>
            <a:normAutofit fontScale="70000" lnSpcReduction="20000"/>
          </a:bodyPr>
          <a:lstStyle/>
          <a:p>
            <a:r>
              <a:rPr lang="en-US" dirty="0" smtClean="0"/>
              <a:t>Becket was a trusted adviser and friend of King Henry II. </a:t>
            </a:r>
          </a:p>
          <a:p>
            <a:r>
              <a:rPr lang="en-US" dirty="0" smtClean="0"/>
              <a:t>Henry named Becket to be the Archbishop of Canterbury</a:t>
            </a:r>
          </a:p>
          <a:p>
            <a:r>
              <a:rPr lang="en-US" dirty="0" smtClean="0"/>
              <a:t>However, …  Becket’s outspoken style angered the King.</a:t>
            </a:r>
          </a:p>
          <a:p>
            <a:pPr lvl="1"/>
            <a:r>
              <a:rPr lang="en-US" dirty="0" smtClean="0"/>
              <a:t>One day, Henry complained, “Will no one rid me of this meddlesome priest?”</a:t>
            </a:r>
          </a:p>
          <a:p>
            <a:pPr lvl="1"/>
            <a:r>
              <a:rPr lang="en-US" dirty="0" smtClean="0"/>
              <a:t>Three knights rode to Canterbury where they found Becket at the altar of Canterbury Cathedral.</a:t>
            </a:r>
          </a:p>
          <a:p>
            <a:pPr lvl="1"/>
            <a:r>
              <a:rPr lang="en-US" dirty="0" smtClean="0"/>
              <a:t>Becket was murdered at the altar.</a:t>
            </a:r>
          </a:p>
          <a:p>
            <a:pPr lvl="1"/>
            <a:r>
              <a:rPr lang="en-US" dirty="0" smtClean="0"/>
              <a:t>The death of Becket angered the peasants who felt his Saxon heritage made him one of them.</a:t>
            </a:r>
          </a:p>
          <a:p>
            <a:pPr lvl="1"/>
            <a:r>
              <a:rPr lang="en-US" dirty="0" smtClean="0"/>
              <a:t>Canterbury Cathedral, thus, became a site for pilgrims to offer prayers to St. Thomas.</a:t>
            </a:r>
          </a:p>
          <a:p>
            <a:pPr lvl="1"/>
            <a:r>
              <a:rPr lang="en-US" dirty="0" smtClean="0"/>
              <a:t>Today, a modern cross made from swords marks the site of martyrdom.</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6783141" y="1825625"/>
            <a:ext cx="3959717" cy="4351338"/>
          </a:xfrm>
        </p:spPr>
      </p:pic>
    </p:spTree>
    <p:extLst>
      <p:ext uri="{BB962C8B-B14F-4D97-AF65-F5344CB8AC3E}">
        <p14:creationId xmlns:p14="http://schemas.microsoft.com/office/powerpoint/2010/main" val="15396065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English</a:t>
            </a:r>
            <a:endParaRPr lang="en-US" dirty="0"/>
          </a:p>
        </p:txBody>
      </p:sp>
      <p:sp>
        <p:nvSpPr>
          <p:cNvPr id="3" name="Content Placeholder 2"/>
          <p:cNvSpPr>
            <a:spLocks noGrp="1"/>
          </p:cNvSpPr>
          <p:nvPr>
            <p:ph sz="half" idx="1"/>
          </p:nvPr>
        </p:nvSpPr>
        <p:spPr/>
        <p:txBody>
          <a:bodyPr/>
          <a:lstStyle/>
          <a:p>
            <a:r>
              <a:rPr lang="en-US" dirty="0" smtClean="0"/>
              <a:t>Chaucer wrote in </a:t>
            </a:r>
            <a:r>
              <a:rPr lang="en-US" i="1" dirty="0" smtClean="0"/>
              <a:t>Middle English</a:t>
            </a:r>
            <a:r>
              <a:rPr lang="en-US" dirty="0" smtClean="0"/>
              <a:t> (rather than French or Latin like many of his fellow writers), because ordinary folk could enjoy </a:t>
            </a:r>
            <a:r>
              <a:rPr lang="en-US" i="1" dirty="0" smtClean="0"/>
              <a:t>The Canterbury Tales</a:t>
            </a:r>
            <a:r>
              <a:rPr lang="en-US" dirty="0" smtClean="0"/>
              <a:t> and its vivid characters.</a:t>
            </a:r>
            <a:endParaRPr lang="en-US" dirty="0"/>
          </a:p>
        </p:txBody>
      </p:sp>
      <p:pic>
        <p:nvPicPr>
          <p:cNvPr id="6" name="Content Placeholder 5"/>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7220650" y="1825625"/>
            <a:ext cx="3084700" cy="4351338"/>
          </a:xfrm>
        </p:spPr>
      </p:pic>
    </p:spTree>
    <p:extLst>
      <p:ext uri="{BB962C8B-B14F-4D97-AF65-F5344CB8AC3E}">
        <p14:creationId xmlns:p14="http://schemas.microsoft.com/office/powerpoint/2010/main" val="136646881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Feudal System</a:t>
            </a:r>
            <a:endParaRPr lang="en-US"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604859" y="1825625"/>
            <a:ext cx="4982282" cy="4351338"/>
          </a:xfrm>
        </p:spPr>
      </p:pic>
    </p:spTree>
    <p:extLst>
      <p:ext uri="{BB962C8B-B14F-4D97-AF65-F5344CB8AC3E}">
        <p14:creationId xmlns:p14="http://schemas.microsoft.com/office/powerpoint/2010/main" val="23233841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The King</a:t>
            </a:r>
            <a:endParaRPr lang="en-US" b="1" dirty="0">
              <a:solidFill>
                <a:srgbClr val="FFFF00"/>
              </a:solidFill>
            </a:endParaRPr>
          </a:p>
        </p:txBody>
      </p:sp>
      <p:sp>
        <p:nvSpPr>
          <p:cNvPr id="3" name="Content Placeholder 2"/>
          <p:cNvSpPr>
            <a:spLocks noGrp="1"/>
          </p:cNvSpPr>
          <p:nvPr>
            <p:ph idx="1"/>
          </p:nvPr>
        </p:nvSpPr>
        <p:spPr/>
        <p:txBody>
          <a:bodyPr/>
          <a:lstStyle/>
          <a:p>
            <a:r>
              <a:rPr lang="en-US" dirty="0" smtClean="0"/>
              <a:t>Owned all the land</a:t>
            </a:r>
          </a:p>
          <a:p>
            <a:r>
              <a:rPr lang="en-US" dirty="0" smtClean="0"/>
              <a:t>Could choose to GRANT land to his supporters</a:t>
            </a:r>
          </a:p>
          <a:p>
            <a:r>
              <a:rPr lang="en-US" dirty="0" smtClean="0"/>
              <a:t>Supporters had to swear an oath of loyalty to the King.</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61299" y="3519042"/>
            <a:ext cx="2217259" cy="2432487"/>
          </a:xfrm>
          <a:prstGeom prst="rect">
            <a:avLst/>
          </a:prstGeom>
        </p:spPr>
      </p:pic>
    </p:spTree>
    <p:extLst>
      <p:ext uri="{BB962C8B-B14F-4D97-AF65-F5344CB8AC3E}">
        <p14:creationId xmlns:p14="http://schemas.microsoft.com/office/powerpoint/2010/main" val="11826910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Barons</a:t>
            </a:r>
            <a:endParaRPr lang="en-US" b="1" dirty="0">
              <a:solidFill>
                <a:srgbClr val="FFFF00"/>
              </a:solidFill>
            </a:endParaRPr>
          </a:p>
        </p:txBody>
      </p:sp>
      <p:sp>
        <p:nvSpPr>
          <p:cNvPr id="3" name="Content Placeholder 2"/>
          <p:cNvSpPr>
            <a:spLocks noGrp="1"/>
          </p:cNvSpPr>
          <p:nvPr>
            <p:ph idx="1"/>
          </p:nvPr>
        </p:nvSpPr>
        <p:spPr/>
        <p:txBody>
          <a:bodyPr/>
          <a:lstStyle/>
          <a:p>
            <a:r>
              <a:rPr lang="en-US" dirty="0"/>
              <a:t>Barons leased land from the King </a:t>
            </a:r>
            <a:r>
              <a:rPr lang="en-US" dirty="0" smtClean="0"/>
              <a:t>(which </a:t>
            </a:r>
            <a:r>
              <a:rPr lang="en-US" dirty="0"/>
              <a:t>was known as a </a:t>
            </a:r>
            <a:r>
              <a:rPr lang="en-US" dirty="0" smtClean="0"/>
              <a:t>manor). </a:t>
            </a:r>
            <a:r>
              <a:rPr lang="en-US" dirty="0"/>
              <a:t>They were known as the Lord of the Manor and were in complete control of this land. They established their own system of justice, minted their own money and set their own taxes.</a:t>
            </a:r>
            <a:endParaRPr lang="en-US" dirty="0" smtClean="0"/>
          </a:p>
          <a:p>
            <a:endParaRPr lang="en-US" dirty="0"/>
          </a:p>
          <a:p>
            <a:r>
              <a:rPr lang="en-US" dirty="0" smtClean="0"/>
              <a:t>Had to provide the King with:</a:t>
            </a:r>
          </a:p>
          <a:p>
            <a:pPr lvl="1"/>
            <a:r>
              <a:rPr lang="en-US" dirty="0" smtClean="0"/>
              <a:t>Knights</a:t>
            </a:r>
          </a:p>
          <a:p>
            <a:pPr lvl="1"/>
            <a:r>
              <a:rPr lang="en-US" dirty="0" smtClean="0"/>
              <a:t>Money</a:t>
            </a:r>
          </a:p>
          <a:p>
            <a:pPr lvl="1"/>
            <a:r>
              <a:rPr lang="en-US" dirty="0" smtClean="0"/>
              <a:t>Advice</a:t>
            </a:r>
          </a:p>
          <a:p>
            <a:pPr lvl="1"/>
            <a:r>
              <a:rPr lang="en-US" dirty="0" smtClean="0"/>
              <a:t>A place to stay while traveling</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807157" y="3616093"/>
            <a:ext cx="3172970" cy="3066585"/>
          </a:xfrm>
          <a:prstGeom prst="rect">
            <a:avLst/>
          </a:prstGeom>
        </p:spPr>
      </p:pic>
    </p:spTree>
    <p:extLst>
      <p:ext uri="{BB962C8B-B14F-4D97-AF65-F5344CB8AC3E}">
        <p14:creationId xmlns:p14="http://schemas.microsoft.com/office/powerpoint/2010/main" val="390342549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Knights</a:t>
            </a:r>
            <a:endParaRPr lang="en-US" b="1" dirty="0">
              <a:solidFill>
                <a:srgbClr val="FFFF00"/>
              </a:solidFill>
            </a:endParaRPr>
          </a:p>
        </p:txBody>
      </p:sp>
      <p:sp>
        <p:nvSpPr>
          <p:cNvPr id="3" name="Content Placeholder 2"/>
          <p:cNvSpPr>
            <a:spLocks noGrp="1"/>
          </p:cNvSpPr>
          <p:nvPr>
            <p:ph idx="1"/>
          </p:nvPr>
        </p:nvSpPr>
        <p:spPr>
          <a:xfrm>
            <a:off x="213732" y="1323820"/>
            <a:ext cx="10515600" cy="4351338"/>
          </a:xfrm>
        </p:spPr>
        <p:txBody>
          <a:bodyPr/>
          <a:lstStyle/>
          <a:p>
            <a:r>
              <a:rPr lang="en-US" dirty="0"/>
              <a:t>Knights were given land by a Baron in return for military service when demanded by the King. </a:t>
            </a:r>
            <a:endParaRPr lang="en-US" dirty="0" smtClean="0"/>
          </a:p>
          <a:p>
            <a:r>
              <a:rPr lang="en-US" dirty="0" smtClean="0"/>
              <a:t>They </a:t>
            </a:r>
            <a:r>
              <a:rPr lang="en-US" dirty="0"/>
              <a:t>also had to protect the Baron and his family, as well as the Manor, from attack. </a:t>
            </a:r>
            <a:endParaRPr lang="en-US" dirty="0" smtClean="0"/>
          </a:p>
          <a:p>
            <a:r>
              <a:rPr lang="en-US" dirty="0" smtClean="0"/>
              <a:t>The </a:t>
            </a:r>
            <a:r>
              <a:rPr lang="en-US" dirty="0"/>
              <a:t>Knights kept as much of the land as they wished for their own personal use and distributed the rest to </a:t>
            </a:r>
            <a:r>
              <a:rPr lang="en-US" dirty="0" smtClean="0"/>
              <a:t>serfs.</a:t>
            </a:r>
          </a:p>
          <a:p>
            <a:r>
              <a:rPr lang="en-US" dirty="0" smtClean="0"/>
              <a:t>Although </a:t>
            </a:r>
            <a:r>
              <a:rPr lang="en-US" dirty="0"/>
              <a:t>not as rich as the Barons, Knights were quite wealthy.</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36998" y="4615792"/>
            <a:ext cx="3722914" cy="211873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37316" y="4677921"/>
            <a:ext cx="3075214" cy="2056603"/>
          </a:xfrm>
          <a:prstGeom prst="rect">
            <a:avLst/>
          </a:prstGeom>
        </p:spPr>
      </p:pic>
    </p:spTree>
    <p:extLst>
      <p:ext uri="{BB962C8B-B14F-4D97-AF65-F5344CB8AC3E}">
        <p14:creationId xmlns:p14="http://schemas.microsoft.com/office/powerpoint/2010/main" val="17757989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Comic Sans MS" panose="030F0702030302020204" pitchFamily="66" charset="0"/>
              </a:rPr>
              <a:t>Doodle Notes </a:t>
            </a:r>
            <a:endParaRPr lang="en-US" b="1" dirty="0">
              <a:solidFill>
                <a:srgbClr val="FFFF00"/>
              </a:solidFill>
              <a:latin typeface="Comic Sans MS" panose="030F0702030302020204" pitchFamily="66" charset="0"/>
            </a:endParaRPr>
          </a:p>
        </p:txBody>
      </p:sp>
      <p:sp>
        <p:nvSpPr>
          <p:cNvPr id="3" name="Content Placeholder 2"/>
          <p:cNvSpPr>
            <a:spLocks noGrp="1"/>
          </p:cNvSpPr>
          <p:nvPr>
            <p:ph idx="1"/>
          </p:nvPr>
        </p:nvSpPr>
        <p:spPr>
          <a:xfrm>
            <a:off x="838200" y="1546845"/>
            <a:ext cx="10515600" cy="4351338"/>
          </a:xfrm>
        </p:spPr>
        <p:txBody>
          <a:bodyPr>
            <a:normAutofit/>
          </a:bodyPr>
          <a:lstStyle/>
          <a:p>
            <a:r>
              <a:rPr lang="en-US" dirty="0" smtClean="0"/>
              <a:t>Rules:</a:t>
            </a:r>
          </a:p>
          <a:p>
            <a:r>
              <a:rPr lang="en-US" dirty="0" smtClean="0"/>
              <a:t>When you see a slide with a title that is in </a:t>
            </a:r>
            <a:r>
              <a:rPr lang="en-US" sz="4000" b="1" dirty="0" smtClean="0">
                <a:solidFill>
                  <a:srgbClr val="FFFF00"/>
                </a:solidFill>
              </a:rPr>
              <a:t>YELLOW FONT</a:t>
            </a:r>
            <a:r>
              <a:rPr lang="en-US" dirty="0" smtClean="0"/>
              <a:t>- you must take your doodle notes!</a:t>
            </a:r>
          </a:p>
          <a:p>
            <a:r>
              <a:rPr lang="en-US" dirty="0" smtClean="0"/>
              <a:t>Represent the concepts in each slide with </a:t>
            </a:r>
            <a:r>
              <a:rPr lang="en-US" sz="3600" b="1" dirty="0" smtClean="0">
                <a:solidFill>
                  <a:srgbClr val="FFFF00"/>
                </a:solidFill>
              </a:rPr>
              <a:t>DOODLES/DRAWINGS</a:t>
            </a:r>
            <a:r>
              <a:rPr lang="en-US" b="1" dirty="0" smtClean="0"/>
              <a:t>, </a:t>
            </a:r>
            <a:r>
              <a:rPr lang="en-US" dirty="0" smtClean="0"/>
              <a:t>and label with a FEW WORDS/NUMBERS (as needed) </a:t>
            </a:r>
          </a:p>
          <a:p>
            <a:r>
              <a:rPr lang="en-US" dirty="0" smtClean="0"/>
              <a:t>No </a:t>
            </a:r>
            <a:r>
              <a:rPr lang="en-US" sz="3600" b="1" dirty="0" smtClean="0">
                <a:solidFill>
                  <a:srgbClr val="FF0000"/>
                </a:solidFill>
              </a:rPr>
              <a:t>C</a:t>
            </a:r>
            <a:r>
              <a:rPr lang="en-US" sz="3600" b="1" dirty="0" smtClean="0">
                <a:solidFill>
                  <a:srgbClr val="7030A0"/>
                </a:solidFill>
              </a:rPr>
              <a:t>O</a:t>
            </a:r>
            <a:r>
              <a:rPr lang="en-US" sz="3600" b="1" dirty="0" smtClean="0">
                <a:solidFill>
                  <a:schemeClr val="accent1"/>
                </a:solidFill>
              </a:rPr>
              <a:t>L</a:t>
            </a:r>
            <a:r>
              <a:rPr lang="en-US" sz="3600" b="1" dirty="0" smtClean="0">
                <a:solidFill>
                  <a:schemeClr val="accent2">
                    <a:lumMod val="60000"/>
                    <a:lumOff val="40000"/>
                  </a:schemeClr>
                </a:solidFill>
              </a:rPr>
              <a:t>O</a:t>
            </a:r>
            <a:r>
              <a:rPr lang="en-US" sz="3600" b="1" dirty="0" smtClean="0">
                <a:solidFill>
                  <a:srgbClr val="00B0F0"/>
                </a:solidFill>
              </a:rPr>
              <a:t>R</a:t>
            </a:r>
            <a:r>
              <a:rPr lang="en-US" dirty="0" smtClean="0"/>
              <a:t> necessary</a:t>
            </a:r>
          </a:p>
          <a:p>
            <a:r>
              <a:rPr lang="en-US" dirty="0" smtClean="0"/>
              <a:t>NUMBER EACH SECTION AS YOU GO (YOU SHOULD END UP WITH DRAWINGS TO REPRESENT </a:t>
            </a:r>
            <a:r>
              <a:rPr lang="en-US" sz="4000" b="1" dirty="0" smtClean="0">
                <a:solidFill>
                  <a:srgbClr val="FFFF00"/>
                </a:solidFill>
              </a:rPr>
              <a:t>9 SLIDES</a:t>
            </a:r>
            <a:r>
              <a:rPr lang="en-US" dirty="0" smtClean="0"/>
              <a:t>) </a:t>
            </a:r>
            <a:endParaRPr lang="en-US" dirty="0"/>
          </a:p>
        </p:txBody>
      </p:sp>
    </p:spTree>
    <p:extLst>
      <p:ext uri="{BB962C8B-B14F-4D97-AF65-F5344CB8AC3E}">
        <p14:creationId xmlns:p14="http://schemas.microsoft.com/office/powerpoint/2010/main" val="257354366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Serfs</a:t>
            </a:r>
            <a:r>
              <a:rPr lang="en-US" dirty="0" smtClean="0"/>
              <a:t> </a:t>
            </a:r>
            <a:endParaRPr lang="en-US" dirty="0"/>
          </a:p>
        </p:txBody>
      </p:sp>
      <p:sp>
        <p:nvSpPr>
          <p:cNvPr id="3" name="Content Placeholder 2"/>
          <p:cNvSpPr>
            <a:spLocks noGrp="1"/>
          </p:cNvSpPr>
          <p:nvPr>
            <p:ph sz="half" idx="1"/>
          </p:nvPr>
        </p:nvSpPr>
        <p:spPr>
          <a:xfrm>
            <a:off x="838200" y="1550020"/>
            <a:ext cx="5181600" cy="4626943"/>
          </a:xfrm>
        </p:spPr>
        <p:txBody>
          <a:bodyPr/>
          <a:lstStyle/>
          <a:p>
            <a:r>
              <a:rPr lang="en-US" dirty="0"/>
              <a:t>They had to provide the Knight with free </a:t>
            </a:r>
            <a:r>
              <a:rPr lang="en-US" dirty="0" smtClean="0"/>
              <a:t>labor, </a:t>
            </a:r>
            <a:r>
              <a:rPr lang="en-US" dirty="0"/>
              <a:t>food and service whenever it was demanded. </a:t>
            </a:r>
            <a:endParaRPr lang="en-US" dirty="0" smtClean="0"/>
          </a:p>
          <a:p>
            <a:r>
              <a:rPr lang="en-US" dirty="0" smtClean="0"/>
              <a:t>Serfs had </a:t>
            </a:r>
            <a:r>
              <a:rPr lang="en-US" dirty="0"/>
              <a:t>no rights. </a:t>
            </a:r>
            <a:endParaRPr lang="en-US" dirty="0" smtClean="0"/>
          </a:p>
          <a:p>
            <a:r>
              <a:rPr lang="en-US" dirty="0" smtClean="0"/>
              <a:t>They </a:t>
            </a:r>
            <a:r>
              <a:rPr lang="en-US" dirty="0"/>
              <a:t>were not allowed to leave the Manor and had to ask their Lord's permission before they could marry. </a:t>
            </a:r>
            <a:endParaRPr lang="en-US" dirty="0" smtClean="0"/>
          </a:p>
          <a:p>
            <a:r>
              <a:rPr lang="en-US" dirty="0" smtClean="0"/>
              <a:t>Serfs were </a:t>
            </a:r>
            <a:r>
              <a:rPr lang="en-US" dirty="0"/>
              <a:t>poor.</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6752049" y="2167280"/>
            <a:ext cx="4601751" cy="2651760"/>
          </a:xfrm>
        </p:spPr>
      </p:pic>
    </p:spTree>
    <p:extLst>
      <p:ext uri="{BB962C8B-B14F-4D97-AF65-F5344CB8AC3E}">
        <p14:creationId xmlns:p14="http://schemas.microsoft.com/office/powerpoint/2010/main" val="243051404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So, let’s travel back to London, to the area called Southward, and start at the Tabard Inn…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85683" y="2729593"/>
            <a:ext cx="4400550" cy="2933700"/>
          </a:xfrm>
          <a:prstGeom prst="rect">
            <a:avLst/>
          </a:prstGeom>
        </p:spPr>
      </p:pic>
    </p:spTree>
    <p:extLst>
      <p:ext uri="{BB962C8B-B14F-4D97-AF65-F5344CB8AC3E}">
        <p14:creationId xmlns:p14="http://schemas.microsoft.com/office/powerpoint/2010/main" val="187806411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r>
              <a:rPr lang="en-US" dirty="0" smtClean="0"/>
              <a:t>Where we meet the Innkeeper, our host</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6172200" y="1968661"/>
            <a:ext cx="5181600" cy="4065265"/>
          </a:xfrm>
        </p:spPr>
      </p:pic>
      <p:sp>
        <p:nvSpPr>
          <p:cNvPr id="8" name="Notched Right Arrow 7"/>
          <p:cNvSpPr/>
          <p:nvPr/>
        </p:nvSpPr>
        <p:spPr>
          <a:xfrm rot="5400000">
            <a:off x="7592786" y="337490"/>
            <a:ext cx="1970314" cy="13808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672400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And then we meet the characters and hear their stories.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24600" y="2882900"/>
            <a:ext cx="4572000" cy="3429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33500" y="2337026"/>
            <a:ext cx="4533900" cy="4143375"/>
          </a:xfrm>
          <a:prstGeom prst="rect">
            <a:avLst/>
          </a:prstGeom>
        </p:spPr>
      </p:pic>
    </p:spTree>
    <p:extLst>
      <p:ext uri="{BB962C8B-B14F-4D97-AF65-F5344CB8AC3E}">
        <p14:creationId xmlns:p14="http://schemas.microsoft.com/office/powerpoint/2010/main" val="12560214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FF00"/>
                </a:solidFill>
              </a:rPr>
              <a:t>Geoffrey Chaucer:  Early Life</a:t>
            </a:r>
            <a:endParaRPr lang="en-US" sz="5400" b="1" dirty="0">
              <a:solidFill>
                <a:srgbClr val="FFFF00"/>
              </a:solidFill>
            </a:endParaRPr>
          </a:p>
        </p:txBody>
      </p:sp>
      <p:sp>
        <p:nvSpPr>
          <p:cNvPr id="3" name="Content Placeholder 2"/>
          <p:cNvSpPr>
            <a:spLocks noGrp="1"/>
          </p:cNvSpPr>
          <p:nvPr>
            <p:ph sz="half" idx="1"/>
          </p:nvPr>
        </p:nvSpPr>
        <p:spPr/>
        <p:txBody>
          <a:bodyPr>
            <a:normAutofit lnSpcReduction="10000"/>
          </a:bodyPr>
          <a:lstStyle/>
          <a:p>
            <a:r>
              <a:rPr lang="en-US" dirty="0" smtClean="0"/>
              <a:t>Born c. 1340</a:t>
            </a:r>
          </a:p>
          <a:p>
            <a:r>
              <a:rPr lang="en-US" dirty="0" smtClean="0"/>
              <a:t>Son of a prosperous wine merchant (not nobility!)</a:t>
            </a:r>
          </a:p>
          <a:p>
            <a:r>
              <a:rPr lang="en-US" dirty="0" smtClean="0"/>
              <a:t>In his mid-teens, he was placed in the service of the Countess of Ulster</a:t>
            </a:r>
          </a:p>
          <a:p>
            <a:pPr lvl="1"/>
            <a:r>
              <a:rPr lang="en-US" dirty="0" smtClean="0"/>
              <a:t>More education</a:t>
            </a:r>
          </a:p>
          <a:p>
            <a:pPr lvl="1"/>
            <a:r>
              <a:rPr lang="en-US" dirty="0" smtClean="0"/>
              <a:t>Schooled in court and society life</a:t>
            </a:r>
          </a:p>
          <a:p>
            <a:pPr lvl="1"/>
            <a:r>
              <a:rPr lang="en-US" dirty="0" smtClean="0"/>
              <a:t>Learned Latin</a:t>
            </a:r>
          </a:p>
          <a:p>
            <a:pPr lvl="1"/>
            <a:r>
              <a:rPr lang="en-US" dirty="0" smtClean="0"/>
              <a:t>Some Greek</a:t>
            </a:r>
          </a:p>
          <a:p>
            <a:pPr lvl="1"/>
            <a:r>
              <a:rPr lang="en-US" dirty="0" smtClean="0"/>
              <a:t>Perhaps some French and Italian</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6958787" y="1825625"/>
            <a:ext cx="3608426" cy="4351338"/>
          </a:xfrm>
        </p:spPr>
      </p:pic>
    </p:spTree>
    <p:extLst>
      <p:ext uri="{BB962C8B-B14F-4D97-AF65-F5344CB8AC3E}">
        <p14:creationId xmlns:p14="http://schemas.microsoft.com/office/powerpoint/2010/main" val="39675771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solidFill>
                  <a:srgbClr val="FFFF00"/>
                </a:solidFill>
              </a:rPr>
              <a:t>Early Life continued…</a:t>
            </a:r>
            <a:r>
              <a:rPr lang="en-US" dirty="0" smtClean="0"/>
              <a:t>	</a:t>
            </a:r>
            <a:endParaRPr lang="en-US" dirty="0"/>
          </a:p>
        </p:txBody>
      </p:sp>
      <p:sp>
        <p:nvSpPr>
          <p:cNvPr id="3" name="Content Placeholder 2"/>
          <p:cNvSpPr>
            <a:spLocks noGrp="1"/>
          </p:cNvSpPr>
          <p:nvPr>
            <p:ph sz="half" idx="1"/>
          </p:nvPr>
        </p:nvSpPr>
        <p:spPr>
          <a:xfrm>
            <a:off x="334537" y="1393902"/>
            <a:ext cx="6300439" cy="4783061"/>
          </a:xfrm>
        </p:spPr>
        <p:txBody>
          <a:bodyPr>
            <a:normAutofit/>
          </a:bodyPr>
          <a:lstStyle/>
          <a:p>
            <a:r>
              <a:rPr lang="en-US" dirty="0" smtClean="0"/>
              <a:t>Served in the English Army</a:t>
            </a:r>
          </a:p>
          <a:p>
            <a:pPr lvl="1"/>
            <a:r>
              <a:rPr lang="en-US" dirty="0" smtClean="0"/>
              <a:t>1359  Captured by the French during the Hundred Years’ War</a:t>
            </a:r>
          </a:p>
          <a:p>
            <a:pPr lvl="1"/>
            <a:r>
              <a:rPr lang="en-US" dirty="0" smtClean="0"/>
              <a:t>Ransomed by King Edward III a year later</a:t>
            </a:r>
          </a:p>
          <a:p>
            <a:pPr lvl="1"/>
            <a:r>
              <a:rPr lang="en-US" dirty="0"/>
              <a:t>Married </a:t>
            </a:r>
            <a:r>
              <a:rPr lang="en-US" b="1" dirty="0" smtClean="0"/>
              <a:t>Philippa </a:t>
            </a:r>
            <a:r>
              <a:rPr lang="en-US" b="1" dirty="0"/>
              <a:t>of Hainault</a:t>
            </a:r>
            <a:r>
              <a:rPr lang="en-US" dirty="0" smtClean="0"/>
              <a:t>,</a:t>
            </a:r>
            <a:r>
              <a:rPr lang="en-US" dirty="0"/>
              <a:t> a lady-in-waiting to Edward III's </a:t>
            </a:r>
            <a:r>
              <a:rPr lang="en-US" dirty="0" smtClean="0"/>
              <a:t>queen</a:t>
            </a:r>
          </a:p>
          <a:p>
            <a:pPr marL="457200" lvl="1" indent="0">
              <a:buNone/>
            </a:pPr>
            <a:endParaRPr lang="en-US" dirty="0" smtClean="0"/>
          </a:p>
          <a:p>
            <a:r>
              <a:rPr lang="en-US" dirty="0" smtClean="0"/>
              <a:t>Chaucer joined the royal household</a:t>
            </a:r>
          </a:p>
          <a:p>
            <a:pPr lvl="1"/>
            <a:r>
              <a:rPr lang="en-US" dirty="0" smtClean="0"/>
              <a:t>Became a trusted messenger</a:t>
            </a:r>
          </a:p>
          <a:p>
            <a:pPr lvl="1"/>
            <a:r>
              <a:rPr lang="en-US" dirty="0" smtClean="0"/>
              <a:t>Studied law/ began writing </a:t>
            </a:r>
          </a:p>
        </p:txBody>
      </p:sp>
      <p:pic>
        <p:nvPicPr>
          <p:cNvPr id="5" name="Content Placeholder 4"/>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7214657" y="1825625"/>
            <a:ext cx="3096686" cy="4351338"/>
          </a:xfrm>
        </p:spPr>
      </p:pic>
    </p:spTree>
    <p:extLst>
      <p:ext uri="{BB962C8B-B14F-4D97-AF65-F5344CB8AC3E}">
        <p14:creationId xmlns:p14="http://schemas.microsoft.com/office/powerpoint/2010/main" val="32339400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i="1" dirty="0" smtClean="0"/>
              <a:t>The Canterbury Tales</a:t>
            </a:r>
            <a:endParaRPr lang="en-US" sz="5400" b="1" i="1" dirty="0"/>
          </a:p>
        </p:txBody>
      </p:sp>
      <p:sp>
        <p:nvSpPr>
          <p:cNvPr id="3" name="Content Placeholder 2"/>
          <p:cNvSpPr>
            <a:spLocks noGrp="1"/>
          </p:cNvSpPr>
          <p:nvPr>
            <p:ph sz="half" idx="1"/>
          </p:nvPr>
        </p:nvSpPr>
        <p:spPr/>
        <p:txBody>
          <a:bodyPr>
            <a:normAutofit/>
          </a:bodyPr>
          <a:lstStyle/>
          <a:p>
            <a:r>
              <a:rPr lang="en-US" dirty="0" smtClean="0"/>
              <a:t>Chaucer writes about a group of people going on a pilgrimage.</a:t>
            </a:r>
          </a:p>
          <a:p>
            <a:endParaRPr lang="en-US" dirty="0"/>
          </a:p>
          <a:p>
            <a:pPr marL="0" indent="0">
              <a:buNone/>
            </a:pPr>
            <a:r>
              <a:rPr lang="en-US" sz="4000" b="1" dirty="0" smtClean="0">
                <a:solidFill>
                  <a:schemeClr val="accent1">
                    <a:lumMod val="60000"/>
                    <a:lumOff val="40000"/>
                  </a:schemeClr>
                </a:solidFill>
              </a:rPr>
              <a:t>TIME TO CHAT: </a:t>
            </a:r>
          </a:p>
          <a:p>
            <a:r>
              <a:rPr lang="en-US" dirty="0" smtClean="0"/>
              <a:t>Have you even been on a pilgrimage? </a:t>
            </a:r>
            <a:endParaRPr lang="en-US" dirty="0"/>
          </a:p>
          <a:p>
            <a:r>
              <a:rPr lang="en-US" dirty="0" smtClean="0"/>
              <a:t>Have you ever known someone that has been on a pilgrimage? </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6496050" y="1929606"/>
            <a:ext cx="4533900" cy="4143375"/>
          </a:xfrm>
        </p:spPr>
      </p:pic>
    </p:spTree>
    <p:extLst>
      <p:ext uri="{BB962C8B-B14F-4D97-AF65-F5344CB8AC3E}">
        <p14:creationId xmlns:p14="http://schemas.microsoft.com/office/powerpoint/2010/main" val="6784047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i="1" dirty="0" smtClean="0">
                <a:solidFill>
                  <a:srgbClr val="FFFF00"/>
                </a:solidFill>
              </a:rPr>
              <a:t>The Canterbury Tales</a:t>
            </a:r>
            <a:endParaRPr lang="en-US" sz="5400" b="1" i="1" dirty="0">
              <a:solidFill>
                <a:srgbClr val="FFFF00"/>
              </a:solidFill>
            </a:endParaRPr>
          </a:p>
        </p:txBody>
      </p:sp>
      <p:sp>
        <p:nvSpPr>
          <p:cNvPr id="3" name="Content Placeholder 2"/>
          <p:cNvSpPr>
            <a:spLocks noGrp="1"/>
          </p:cNvSpPr>
          <p:nvPr>
            <p:ph sz="half" idx="1"/>
          </p:nvPr>
        </p:nvSpPr>
        <p:spPr/>
        <p:txBody>
          <a:bodyPr>
            <a:normAutofit fontScale="92500" lnSpcReduction="10000"/>
          </a:bodyPr>
          <a:lstStyle/>
          <a:p>
            <a:r>
              <a:rPr lang="en-US" dirty="0" smtClean="0"/>
              <a:t>Chaucer described his characters by:</a:t>
            </a:r>
          </a:p>
          <a:p>
            <a:pPr lvl="1"/>
            <a:r>
              <a:rPr lang="en-US" dirty="0" smtClean="0"/>
              <a:t>Their job</a:t>
            </a:r>
          </a:p>
          <a:p>
            <a:pPr lvl="1"/>
            <a:r>
              <a:rPr lang="en-US" dirty="0" smtClean="0"/>
              <a:t>The type and color of their clothing</a:t>
            </a:r>
          </a:p>
          <a:p>
            <a:pPr lvl="1"/>
            <a:r>
              <a:rPr lang="en-US" dirty="0" smtClean="0"/>
              <a:t>Their “accessories” (jewelry, pets, other objects)</a:t>
            </a:r>
          </a:p>
          <a:p>
            <a:pPr lvl="1"/>
            <a:r>
              <a:rPr lang="en-US" dirty="0" smtClean="0"/>
              <a:t>The way they act</a:t>
            </a:r>
          </a:p>
          <a:p>
            <a:pPr lvl="1"/>
            <a:r>
              <a:rPr lang="en-US" dirty="0" smtClean="0"/>
              <a:t>Their income</a:t>
            </a:r>
          </a:p>
          <a:p>
            <a:pPr lvl="1"/>
            <a:r>
              <a:rPr lang="en-US" dirty="0" smtClean="0"/>
              <a:t>Their “secrets”</a:t>
            </a:r>
          </a:p>
          <a:p>
            <a:pPr lvl="1"/>
            <a:r>
              <a:rPr lang="en-US" dirty="0" smtClean="0"/>
              <a:t>Their status in society as a whole</a:t>
            </a:r>
          </a:p>
          <a:p>
            <a:pPr lvl="1"/>
            <a:r>
              <a:rPr lang="en-US" dirty="0" smtClean="0"/>
              <a:t>The way they speak/their slang or accent</a:t>
            </a:r>
          </a:p>
          <a:p>
            <a:pPr lvl="1"/>
            <a:r>
              <a:rPr lang="en-US" dirty="0" smtClean="0"/>
              <a:t>Their mode of transportation</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7230966" y="1825625"/>
            <a:ext cx="3064067" cy="4351338"/>
          </a:xfrm>
        </p:spPr>
      </p:pic>
    </p:spTree>
    <p:extLst>
      <p:ext uri="{BB962C8B-B14F-4D97-AF65-F5344CB8AC3E}">
        <p14:creationId xmlns:p14="http://schemas.microsoft.com/office/powerpoint/2010/main" val="37709598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936"/>
            <a:ext cx="10515600" cy="1325563"/>
          </a:xfrm>
        </p:spPr>
        <p:txBody>
          <a:bodyPr>
            <a:normAutofit/>
          </a:bodyPr>
          <a:lstStyle/>
          <a:p>
            <a:r>
              <a:rPr lang="en-US" sz="5400" b="1" dirty="0" smtClean="0">
                <a:solidFill>
                  <a:srgbClr val="FFFF00"/>
                </a:solidFill>
              </a:rPr>
              <a:t>Chaucer’s Plan</a:t>
            </a:r>
            <a:endParaRPr lang="en-US" sz="5400" b="1" dirty="0">
              <a:solidFill>
                <a:srgbClr val="FFFF00"/>
              </a:solidFill>
            </a:endParaRPr>
          </a:p>
        </p:txBody>
      </p:sp>
      <p:sp>
        <p:nvSpPr>
          <p:cNvPr id="3" name="Content Placeholder 2"/>
          <p:cNvSpPr>
            <a:spLocks noGrp="1"/>
          </p:cNvSpPr>
          <p:nvPr>
            <p:ph idx="1"/>
          </p:nvPr>
        </p:nvSpPr>
        <p:spPr>
          <a:xfrm>
            <a:off x="584200" y="1187449"/>
            <a:ext cx="10515600" cy="4351338"/>
          </a:xfrm>
        </p:spPr>
        <p:txBody>
          <a:bodyPr/>
          <a:lstStyle/>
          <a:p>
            <a:r>
              <a:rPr lang="en-US" dirty="0" smtClean="0"/>
              <a:t>A prologue (introduction) followed by a series of stories and linking dialogues and commentaries</a:t>
            </a:r>
          </a:p>
          <a:p>
            <a:r>
              <a:rPr lang="en-US" dirty="0" smtClean="0"/>
              <a:t>Each character would tell two stories going and two stories coming home</a:t>
            </a:r>
          </a:p>
          <a:p>
            <a:pPr lvl="1"/>
            <a:r>
              <a:rPr lang="en-US" dirty="0" smtClean="0"/>
              <a:t>--uh…  coming home from WHERE?</a:t>
            </a:r>
          </a:p>
          <a:p>
            <a:r>
              <a:rPr lang="en-US" dirty="0" smtClean="0"/>
              <a:t>Canterbury, of course.  After all, his work IS called: </a:t>
            </a:r>
            <a:r>
              <a:rPr lang="en-US" b="1" i="1" dirty="0" smtClean="0"/>
              <a:t>The Canterbury Tales</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77075" y="3952875"/>
            <a:ext cx="4276725" cy="2638425"/>
          </a:xfrm>
          <a:prstGeom prst="rect">
            <a:avLst/>
          </a:prstGeom>
        </p:spPr>
      </p:pic>
    </p:spTree>
    <p:extLst>
      <p:ext uri="{BB962C8B-B14F-4D97-AF65-F5344CB8AC3E}">
        <p14:creationId xmlns:p14="http://schemas.microsoft.com/office/powerpoint/2010/main" val="37032062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2655660" y="1027906"/>
            <a:ext cx="7365979" cy="4663440"/>
          </a:xfrm>
        </p:spPr>
      </p:pic>
    </p:spTree>
    <p:extLst>
      <p:ext uri="{BB962C8B-B14F-4D97-AF65-F5344CB8AC3E}">
        <p14:creationId xmlns:p14="http://schemas.microsoft.com/office/powerpoint/2010/main" val="3900067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why go to Canterbury?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810000" y="2172494"/>
            <a:ext cx="4572000" cy="3657600"/>
          </a:xfrm>
        </p:spPr>
      </p:pic>
    </p:spTree>
    <p:extLst>
      <p:ext uri="{BB962C8B-B14F-4D97-AF65-F5344CB8AC3E}">
        <p14:creationId xmlns:p14="http://schemas.microsoft.com/office/powerpoint/2010/main" val="15240028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135</TotalTime>
  <Words>1076</Words>
  <Application>Microsoft Macintosh PowerPoint</Application>
  <PresentationFormat>Custom</PresentationFormat>
  <Paragraphs>114</Paragraphs>
  <Slides>23</Slides>
  <Notes>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The Canterbury Tales</vt:lpstr>
      <vt:lpstr>Doodle Notes </vt:lpstr>
      <vt:lpstr>Geoffrey Chaucer:  Early Life</vt:lpstr>
      <vt:lpstr>Early Life continued… </vt:lpstr>
      <vt:lpstr>The Canterbury Tales</vt:lpstr>
      <vt:lpstr>The Canterbury Tales</vt:lpstr>
      <vt:lpstr>Chaucer’s Plan</vt:lpstr>
      <vt:lpstr>Map</vt:lpstr>
      <vt:lpstr>But why go to Canterbury?</vt:lpstr>
      <vt:lpstr>One answer:  Religion</vt:lpstr>
      <vt:lpstr>Why was religion important?</vt:lpstr>
      <vt:lpstr>Also, Canterbury was a Pilgrimage Site</vt:lpstr>
      <vt:lpstr>The Shrine of St. Thomas à Becket</vt:lpstr>
      <vt:lpstr>St. Thomas à Becket</vt:lpstr>
      <vt:lpstr>Middle English</vt:lpstr>
      <vt:lpstr>The Feudal System</vt:lpstr>
      <vt:lpstr>The King</vt:lpstr>
      <vt:lpstr>Barons</vt:lpstr>
      <vt:lpstr>Knights</vt:lpstr>
      <vt:lpstr>Serfs </vt:lpstr>
      <vt:lpstr>PowerPoint Presentation</vt:lpstr>
      <vt:lpstr>PowerPoint Presentation</vt:lpstr>
      <vt:lpstr>PowerPoint Presentation</vt:lpstr>
    </vt:vector>
  </TitlesOfParts>
  <Company>Chandler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Canterbury Tales</dc:title>
  <dc:creator>Hindelang, Cynthia</dc:creator>
  <cp:lastModifiedBy>Sandra Effinger</cp:lastModifiedBy>
  <cp:revision>18</cp:revision>
  <cp:lastPrinted>2015-10-19T22:31:39Z</cp:lastPrinted>
  <dcterms:created xsi:type="dcterms:W3CDTF">2015-10-19T21:23:08Z</dcterms:created>
  <dcterms:modified xsi:type="dcterms:W3CDTF">2021-02-07T07:37:02Z</dcterms:modified>
</cp:coreProperties>
</file>